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59" r:id="rId6"/>
    <p:sldId id="261" r:id="rId7"/>
    <p:sldId id="260"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10/2/2013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Glucose Testing (GTT)</a:t>
            </a:r>
            <a:endParaRPr lang="en-US" dirty="0"/>
          </a:p>
        </p:txBody>
      </p:sp>
      <p:sp>
        <p:nvSpPr>
          <p:cNvPr id="3" name="Subtitle 2"/>
          <p:cNvSpPr>
            <a:spLocks noGrp="1"/>
          </p:cNvSpPr>
          <p:nvPr>
            <p:ph type="subTitle" idx="1"/>
          </p:nvPr>
        </p:nvSpPr>
        <p:spPr/>
        <p:txBody>
          <a:bodyPr/>
          <a:lstStyle/>
          <a:p>
            <a:r>
              <a:rPr lang="en-US" dirty="0" smtClean="0"/>
              <a:t>BY: Kinzie Martin</a:t>
            </a:r>
            <a:endParaRPr lang="en-US" dirty="0"/>
          </a:p>
        </p:txBody>
      </p:sp>
    </p:spTree>
    <p:extLst>
      <p:ext uri="{BB962C8B-B14F-4D97-AF65-F5344CB8AC3E}">
        <p14:creationId xmlns:p14="http://schemas.microsoft.com/office/powerpoint/2010/main" val="1330204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t>
            </a:r>
            <a:br>
              <a:rPr lang="en-US" dirty="0" smtClean="0"/>
            </a:br>
            <a:r>
              <a:rPr lang="en-US" dirty="0"/>
              <a:t> </a:t>
            </a:r>
            <a:r>
              <a:rPr lang="en-US" dirty="0" smtClean="0"/>
              <a:t>  Glucose Tolerance Test  (GTT)</a:t>
            </a:r>
            <a:endParaRPr lang="en-US" dirty="0"/>
          </a:p>
        </p:txBody>
      </p:sp>
      <p:sp>
        <p:nvSpPr>
          <p:cNvPr id="3" name="Content Placeholder 2"/>
          <p:cNvSpPr>
            <a:spLocks noGrp="1"/>
          </p:cNvSpPr>
          <p:nvPr>
            <p:ph idx="1"/>
          </p:nvPr>
        </p:nvSpPr>
        <p:spPr/>
        <p:txBody>
          <a:bodyPr/>
          <a:lstStyle/>
          <a:p>
            <a:pPr marL="0" indent="0">
              <a:buNone/>
            </a:pPr>
            <a:r>
              <a:rPr lang="en-US" dirty="0" smtClean="0"/>
              <a:t>Tool: Glucometer  </a:t>
            </a:r>
          </a:p>
          <a:p>
            <a:pPr marL="0" indent="0">
              <a:buNone/>
            </a:pPr>
            <a:r>
              <a:rPr lang="en-US" dirty="0"/>
              <a:t>	</a:t>
            </a:r>
            <a:r>
              <a:rPr lang="en-US" dirty="0" err="1" smtClean="0"/>
              <a:t>Gluc</a:t>
            </a:r>
            <a:r>
              <a:rPr lang="en-US" dirty="0" smtClean="0"/>
              <a:t>-means sugar  Meter- measurer</a:t>
            </a:r>
          </a:p>
          <a:p>
            <a:pPr marL="0" indent="0">
              <a:buNone/>
            </a:pPr>
            <a:r>
              <a:rPr lang="en-US" dirty="0" smtClean="0"/>
              <a:t>Steps: 1.first thing of a morning get your base line number </a:t>
            </a:r>
          </a:p>
          <a:p>
            <a:pPr marL="0" indent="0">
              <a:buNone/>
            </a:pPr>
            <a:r>
              <a:rPr lang="en-US" dirty="0"/>
              <a:t>	</a:t>
            </a:r>
            <a:r>
              <a:rPr lang="en-US" dirty="0" smtClean="0"/>
              <a:t>    2.glucose solution</a:t>
            </a:r>
          </a:p>
          <a:p>
            <a:pPr marL="0" indent="0">
              <a:buNone/>
            </a:pPr>
            <a:r>
              <a:rPr lang="en-US" dirty="0"/>
              <a:t>	 </a:t>
            </a:r>
            <a:r>
              <a:rPr lang="en-US" dirty="0" smtClean="0"/>
              <a:t>   3.stay calm and no activity </a:t>
            </a:r>
          </a:p>
          <a:p>
            <a:pPr marL="0" indent="0">
              <a:buNone/>
            </a:pPr>
            <a:r>
              <a:rPr lang="en-US" dirty="0"/>
              <a:t>	</a:t>
            </a:r>
            <a:r>
              <a:rPr lang="en-US" dirty="0" smtClean="0"/>
              <a:t>    4.test 20/20/20/30/30 minutes </a:t>
            </a:r>
          </a:p>
          <a:p>
            <a:pPr marL="0" indent="0">
              <a:buNone/>
            </a:pPr>
            <a:endParaRPr lang="en-US" dirty="0" smtClean="0"/>
          </a:p>
          <a:p>
            <a:pPr marL="0" indent="0">
              <a:buNone/>
            </a:pPr>
            <a:r>
              <a:rPr lang="en-US" dirty="0"/>
              <a:t>	</a:t>
            </a:r>
            <a:endParaRPr lang="en-US" dirty="0" smtClean="0"/>
          </a:p>
          <a:p>
            <a:pPr marL="0" indent="0">
              <a:buNone/>
            </a:pPr>
            <a:r>
              <a:rPr lang="en-US" dirty="0"/>
              <a:t> 	</a:t>
            </a:r>
            <a:r>
              <a:rPr lang="en-US" dirty="0" smtClean="0"/>
              <a:t>	</a:t>
            </a:r>
          </a:p>
        </p:txBody>
      </p:sp>
    </p:spTree>
    <p:extLst>
      <p:ext uri="{BB962C8B-B14F-4D97-AF65-F5344CB8AC3E}">
        <p14:creationId xmlns:p14="http://schemas.microsoft.com/office/powerpoint/2010/main" val="4108672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A</a:t>
            </a:r>
            <a:endParaRPr lang="en-US" dirty="0"/>
          </a:p>
        </p:txBody>
      </p:sp>
      <p:sp>
        <p:nvSpPr>
          <p:cNvPr id="3" name="Content Placeholder 2"/>
          <p:cNvSpPr>
            <a:spLocks noGrp="1"/>
          </p:cNvSpPr>
          <p:nvPr>
            <p:ph idx="1"/>
          </p:nvPr>
        </p:nvSpPr>
        <p:spPr>
          <a:xfrm>
            <a:off x="677334" y="2160589"/>
            <a:ext cx="6045438" cy="3880773"/>
          </a:xfrm>
        </p:spPr>
        <p:txBody>
          <a:bodyPr>
            <a:normAutofit fontScale="92500" lnSpcReduction="10000"/>
          </a:bodyPr>
          <a:lstStyle/>
          <a:p>
            <a:r>
              <a:rPr lang="en-US" dirty="0"/>
              <a:t>Patient A</a:t>
            </a:r>
          </a:p>
          <a:p>
            <a:r>
              <a:rPr lang="en-US" dirty="0"/>
              <a:t>Patient A is an </a:t>
            </a:r>
            <a:r>
              <a:rPr lang="en-US" dirty="0">
                <a:solidFill>
                  <a:srgbClr val="FFFF00"/>
                </a:solidFill>
              </a:rPr>
              <a:t>overweight</a:t>
            </a:r>
            <a:r>
              <a:rPr lang="en-US" dirty="0"/>
              <a:t>, 27-year-old woman who recently has noted </a:t>
            </a:r>
            <a:r>
              <a:rPr lang="en-US" dirty="0">
                <a:solidFill>
                  <a:srgbClr val="FF0000"/>
                </a:solidFill>
              </a:rPr>
              <a:t>excessive thirst </a:t>
            </a:r>
            <a:r>
              <a:rPr lang="en-US" dirty="0"/>
              <a:t>and occasional </a:t>
            </a:r>
            <a:r>
              <a:rPr lang="en-US" dirty="0">
                <a:solidFill>
                  <a:srgbClr val="FFFF00"/>
                </a:solidFill>
              </a:rPr>
              <a:t>unexplained mood swings</a:t>
            </a:r>
            <a:r>
              <a:rPr lang="en-US" dirty="0"/>
              <a:t>. She works as a computer programmer and </a:t>
            </a:r>
            <a:r>
              <a:rPr lang="en-US" dirty="0">
                <a:solidFill>
                  <a:srgbClr val="FF0000"/>
                </a:solidFill>
              </a:rPr>
              <a:t>sits at a desk for 8-10 hours </a:t>
            </a:r>
            <a:r>
              <a:rPr lang="en-US" dirty="0"/>
              <a:t>a day. She gets home late and only has time to exercise </a:t>
            </a:r>
            <a:r>
              <a:rPr lang="en-US" dirty="0">
                <a:solidFill>
                  <a:srgbClr val="FF0000"/>
                </a:solidFill>
              </a:rPr>
              <a:t>1-2 times a week</a:t>
            </a:r>
            <a:r>
              <a:rPr lang="en-US" dirty="0"/>
              <a:t>. When she can exercise, she bikes or runs for 30-45 minutes. Patient A eats a lot of </a:t>
            </a:r>
            <a:r>
              <a:rPr lang="en-US" dirty="0">
                <a:solidFill>
                  <a:srgbClr val="FF0000"/>
                </a:solidFill>
              </a:rPr>
              <a:t>reheated food </a:t>
            </a:r>
            <a:r>
              <a:rPr lang="en-US" dirty="0">
                <a:solidFill>
                  <a:schemeClr val="tx1"/>
                </a:solidFill>
              </a:rPr>
              <a:t>that is </a:t>
            </a:r>
            <a:r>
              <a:rPr lang="en-US" dirty="0">
                <a:solidFill>
                  <a:srgbClr val="FF0000"/>
                </a:solidFill>
              </a:rPr>
              <a:t>loaded in sodium </a:t>
            </a:r>
            <a:r>
              <a:rPr lang="en-US" dirty="0">
                <a:solidFill>
                  <a:schemeClr val="tx1"/>
                </a:solidFill>
              </a:rPr>
              <a:t>and</a:t>
            </a:r>
            <a:r>
              <a:rPr lang="en-US" dirty="0">
                <a:solidFill>
                  <a:srgbClr val="FF0000"/>
                </a:solidFill>
              </a:rPr>
              <a:t> indulges in </a:t>
            </a:r>
            <a:r>
              <a:rPr lang="en-US" dirty="0">
                <a:solidFill>
                  <a:schemeClr val="tx1"/>
                </a:solidFill>
              </a:rPr>
              <a:t>the</a:t>
            </a:r>
            <a:r>
              <a:rPr lang="en-US" dirty="0">
                <a:solidFill>
                  <a:srgbClr val="FF0000"/>
                </a:solidFill>
              </a:rPr>
              <a:t> occasional fast food meal. </a:t>
            </a:r>
            <a:r>
              <a:rPr lang="en-US" dirty="0"/>
              <a:t>She does sit down to a healthy dinner each night with her family and claims to eat a good amount of fruits and vegetables each day. Patient A does not think there is anyone in her family who has had diabetes. Routine urinalysis was normal</a:t>
            </a:r>
            <a:r>
              <a:rPr lang="en-US" dirty="0" smtClean="0"/>
              <a:t>.</a:t>
            </a:r>
          </a:p>
          <a:p>
            <a:pPr marL="0" indent="0">
              <a:buNone/>
            </a:pPr>
            <a:r>
              <a:rPr lang="en-US" dirty="0" smtClean="0"/>
              <a:t> </a:t>
            </a:r>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48862800"/>
              </p:ext>
            </p:extLst>
          </p:nvPr>
        </p:nvGraphicFramePr>
        <p:xfrm>
          <a:off x="9032694" y="379411"/>
          <a:ext cx="2627630" cy="2560320"/>
        </p:xfrm>
        <a:graphic>
          <a:graphicData uri="http://schemas.openxmlformats.org/drawingml/2006/table">
            <a:tbl>
              <a:tblPr firstRow="1" firstCol="1" bandRow="1"/>
              <a:tblGrid>
                <a:gridCol w="1105535"/>
                <a:gridCol w="1522095"/>
              </a:tblGrid>
              <a:tr h="0">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
                      </a:r>
                      <a:br>
                        <a:rPr lang="en-US" sz="1200" dirty="0">
                          <a:effectLst/>
                          <a:latin typeface="Arial" panose="020B0604020202020204" pitchFamily="34" charset="0"/>
                          <a:ea typeface="Times New Roman" panose="02020603050405020304" pitchFamily="18" charset="0"/>
                        </a:rPr>
                      </a:br>
                      <a:r>
                        <a:rPr lang="en-US" sz="1200" b="1" dirty="0">
                          <a:effectLst/>
                          <a:latin typeface="Arial" panose="020B0604020202020204" pitchFamily="34" charset="0"/>
                          <a:ea typeface="Times New Roman" panose="02020603050405020304" pitchFamily="18" charset="0"/>
                        </a:rPr>
                        <a:t>Time of Blood Collection</a:t>
                      </a:r>
                      <a:r>
                        <a:rPr lang="en-US" sz="1200" dirty="0">
                          <a:effectLst/>
                          <a:latin typeface="Arial" panose="020B0604020202020204" pitchFamily="34" charset="0"/>
                          <a:ea typeface="Times New Roman" panose="02020603050405020304" pitchFamily="18" charset="0"/>
                        </a:rPr>
                        <a:t>        (minutes after drinking glucose solution)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b="1">
                          <a:effectLst/>
                          <a:latin typeface="Arial" panose="020B0604020202020204" pitchFamily="34" charset="0"/>
                          <a:ea typeface="Times New Roman" panose="02020603050405020304" pitchFamily="18" charset="0"/>
                        </a:rPr>
                        <a:t>Glucose Level in the Blood</a:t>
                      </a:r>
                      <a:r>
                        <a:rPr lang="en-US" sz="1200">
                          <a:effectLst/>
                          <a:latin typeface="Arial" panose="020B0604020202020204" pitchFamily="34" charset="0"/>
                          <a:ea typeface="Times New Roman" panose="02020603050405020304" pitchFamily="18" charset="0"/>
                        </a:rPr>
                        <a:t> (milligrams/deciliter)</a:t>
                      </a:r>
                    </a:p>
                    <a:p>
                      <a:pPr marL="0" marR="0" indent="0" algn="ctr">
                        <a:spcBef>
                          <a:spcPts val="0"/>
                        </a:spcBef>
                        <a:spcAft>
                          <a:spcPts val="600"/>
                        </a:spcAft>
                        <a:tabLst>
                          <a:tab pos="228600" algn="l"/>
                          <a:tab pos="457200" algn="l"/>
                        </a:tabLst>
                      </a:pPr>
                      <a:r>
                        <a:rPr lang="en-US" sz="2000" b="1">
                          <a:effectLst/>
                          <a:latin typeface="Arial" panose="020B0604020202020204" pitchFamily="34" charset="0"/>
                          <a:ea typeface="Times New Roman" panose="02020603050405020304" pitchFamily="18" charset="0"/>
                        </a:rPr>
                        <a:t>Patient A</a:t>
                      </a:r>
                      <a:endParaRPr lang="en-US" sz="120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0 (Baseline Level)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150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175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175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175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120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150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57284373"/>
              </p:ext>
            </p:extLst>
          </p:nvPr>
        </p:nvGraphicFramePr>
        <p:xfrm>
          <a:off x="9122846" y="3337590"/>
          <a:ext cx="2627630" cy="2600089"/>
        </p:xfrm>
        <a:graphic>
          <a:graphicData uri="http://schemas.openxmlformats.org/drawingml/2006/table">
            <a:tbl>
              <a:tblPr firstRow="1" firstCol="1" bandRow="1"/>
              <a:tblGrid>
                <a:gridCol w="1105535"/>
                <a:gridCol w="1522095"/>
              </a:tblGrid>
              <a:tr h="1061990">
                <a:tc>
                  <a:txBody>
                    <a:bodyPr/>
                    <a:lstStyle/>
                    <a:p>
                      <a:pPr marL="0" marR="0" indent="0" algn="ctr">
                        <a:spcBef>
                          <a:spcPts val="0"/>
                        </a:spcBef>
                        <a:spcAft>
                          <a:spcPts val="600"/>
                        </a:spcAft>
                        <a:tabLst>
                          <a:tab pos="228600" algn="l"/>
                          <a:tab pos="457200" algn="l"/>
                        </a:tabLst>
                      </a:pPr>
                      <a:r>
                        <a:rPr lang="en-US" sz="1200" b="1" dirty="0">
                          <a:effectLst/>
                          <a:latin typeface="Arial" panose="020B0604020202020204" pitchFamily="34" charset="0"/>
                          <a:ea typeface="Times New Roman" panose="02020603050405020304" pitchFamily="18" charset="0"/>
                        </a:rPr>
                        <a:t>Time of Blood Collection</a:t>
                      </a:r>
                      <a:r>
                        <a:rPr lang="en-US" sz="1200" dirty="0">
                          <a:effectLst/>
                          <a:latin typeface="Arial" panose="020B0604020202020204" pitchFamily="34" charset="0"/>
                          <a:ea typeface="Times New Roman" panose="02020603050405020304" pitchFamily="18" charset="0"/>
                        </a:rPr>
                        <a:t>        (minutes after drinking glucose solution)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b="1">
                          <a:effectLst/>
                          <a:latin typeface="Arial" panose="020B0604020202020204" pitchFamily="34" charset="0"/>
                          <a:ea typeface="Times New Roman" panose="02020603050405020304" pitchFamily="18" charset="0"/>
                        </a:rPr>
                        <a:t>Insulin Level in the Blood</a:t>
                      </a:r>
                      <a:r>
                        <a:rPr lang="en-US" sz="1200">
                          <a:effectLst/>
                          <a:latin typeface="Arial" panose="020B0604020202020204" pitchFamily="34" charset="0"/>
                          <a:ea typeface="Times New Roman" panose="02020603050405020304" pitchFamily="18" charset="0"/>
                        </a:rPr>
                        <a:t> (picomoles/liter)</a:t>
                      </a:r>
                    </a:p>
                    <a:p>
                      <a:pPr marL="0" marR="0" indent="0" algn="ctr">
                        <a:spcBef>
                          <a:spcPts val="0"/>
                        </a:spcBef>
                        <a:spcAft>
                          <a:spcPts val="600"/>
                        </a:spcAft>
                        <a:tabLst>
                          <a:tab pos="228600" algn="l"/>
                          <a:tab pos="457200" algn="l"/>
                        </a:tabLst>
                      </a:pPr>
                      <a:r>
                        <a:rPr lang="en-US" sz="2000" b="1">
                          <a:effectLst/>
                          <a:latin typeface="Arial" panose="020B0604020202020204" pitchFamily="34" charset="0"/>
                          <a:ea typeface="Times New Roman" panose="02020603050405020304" pitchFamily="18" charset="0"/>
                        </a:rPr>
                        <a:t>Patient A</a:t>
                      </a:r>
                      <a:endParaRPr lang="en-US" sz="120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26">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0 (Baseline Level)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150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713">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150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713">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smtClean="0">
                          <a:effectLst/>
                          <a:latin typeface="Arial" panose="020B0604020202020204" pitchFamily="34" charset="0"/>
                          <a:ea typeface="Times New Roman" panose="02020603050405020304" pitchFamily="18" charset="0"/>
                        </a:rPr>
                        <a:t>350</a:t>
                      </a:r>
                      <a:endParaRPr lang="en-US" sz="1200"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713">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300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529">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120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250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3825025" y="914400"/>
            <a:ext cx="4546243" cy="369332"/>
          </a:xfrm>
          <a:prstGeom prst="rect">
            <a:avLst/>
          </a:prstGeom>
          <a:noFill/>
        </p:spPr>
        <p:txBody>
          <a:bodyPr wrap="square" rtlCol="0">
            <a:spAutoFit/>
          </a:bodyPr>
          <a:lstStyle/>
          <a:p>
            <a:r>
              <a:rPr lang="en-US" dirty="0" smtClean="0"/>
              <a:t>I think Patient A is normal.</a:t>
            </a:r>
            <a:endParaRPr lang="en-US" dirty="0"/>
          </a:p>
        </p:txBody>
      </p:sp>
    </p:spTree>
    <p:extLst>
      <p:ext uri="{BB962C8B-B14F-4D97-AF65-F5344CB8AC3E}">
        <p14:creationId xmlns:p14="http://schemas.microsoft.com/office/powerpoint/2010/main" val="1939726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A Diagnosis </a:t>
            </a:r>
            <a:endParaRPr lang="en-US" dirty="0"/>
          </a:p>
        </p:txBody>
      </p:sp>
      <p:sp>
        <p:nvSpPr>
          <p:cNvPr id="3" name="Content Placeholder 2"/>
          <p:cNvSpPr>
            <a:spLocks noGrp="1"/>
          </p:cNvSpPr>
          <p:nvPr>
            <p:ph idx="1"/>
          </p:nvPr>
        </p:nvSpPr>
        <p:spPr/>
        <p:txBody>
          <a:bodyPr/>
          <a:lstStyle/>
          <a:p>
            <a:r>
              <a:rPr lang="en-US" dirty="0" smtClean="0"/>
              <a:t>Patient A is normal. Her symptoms indicated signs of diabetes such as an increase of thirst, and unexplained mood swings. Her contributing risk factors are things such as she is over weight, she only exercises 1-2 times a week, she eats sodium filled foods like fast food and reheated meals. She does not have any family history of diabetes. Her GTT results show a normal baseline then an 25 mg/dl increase after drinking the solution and then back to her baseline indicating her insulin is producing and managing her levels correctly indicating she is not diabetic.</a:t>
            </a:r>
            <a:endParaRPr lang="en-US" dirty="0"/>
          </a:p>
        </p:txBody>
      </p:sp>
    </p:spTree>
    <p:extLst>
      <p:ext uri="{BB962C8B-B14F-4D97-AF65-F5344CB8AC3E}">
        <p14:creationId xmlns:p14="http://schemas.microsoft.com/office/powerpoint/2010/main" val="363557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B</a:t>
            </a:r>
            <a:endParaRPr lang="en-US" dirty="0"/>
          </a:p>
        </p:txBody>
      </p:sp>
      <p:sp>
        <p:nvSpPr>
          <p:cNvPr id="3" name="Content Placeholder 2"/>
          <p:cNvSpPr>
            <a:spLocks noGrp="1"/>
          </p:cNvSpPr>
          <p:nvPr>
            <p:ph idx="1"/>
          </p:nvPr>
        </p:nvSpPr>
        <p:spPr>
          <a:xfrm>
            <a:off x="677334" y="2160589"/>
            <a:ext cx="5762103" cy="3880773"/>
          </a:xfrm>
        </p:spPr>
        <p:txBody>
          <a:bodyPr>
            <a:normAutofit fontScale="92500" lnSpcReduction="10000"/>
          </a:bodyPr>
          <a:lstStyle/>
          <a:p>
            <a:r>
              <a:rPr lang="en-US" dirty="0"/>
              <a:t>Patient B </a:t>
            </a:r>
          </a:p>
          <a:p>
            <a:r>
              <a:rPr lang="en-US" dirty="0"/>
              <a:t>Patient B is a 48 year old man who has been experiencing </a:t>
            </a:r>
            <a:r>
              <a:rPr lang="en-US" dirty="0">
                <a:solidFill>
                  <a:srgbClr val="FFFF00"/>
                </a:solidFill>
              </a:rPr>
              <a:t>an increase in thirst and urination</a:t>
            </a:r>
            <a:r>
              <a:rPr lang="en-US" dirty="0"/>
              <a:t>. Otherwise, he feels fine, so for months, he has </a:t>
            </a:r>
            <a:r>
              <a:rPr lang="en-US" dirty="0">
                <a:solidFill>
                  <a:srgbClr val="FF0000"/>
                </a:solidFill>
              </a:rPr>
              <a:t>avoided going to the doctor</a:t>
            </a:r>
            <a:r>
              <a:rPr lang="en-US" dirty="0"/>
              <a:t>. After </a:t>
            </a:r>
            <a:r>
              <a:rPr lang="en-US" dirty="0">
                <a:solidFill>
                  <a:srgbClr val="FF0000"/>
                </a:solidFill>
              </a:rPr>
              <a:t>two fainting spells</a:t>
            </a:r>
            <a:r>
              <a:rPr lang="en-US" dirty="0"/>
              <a:t>, his wife convinced him to come in for a checkup. He does take medication for both </a:t>
            </a:r>
            <a:r>
              <a:rPr lang="en-US" dirty="0">
                <a:solidFill>
                  <a:srgbClr val="FFFF00"/>
                </a:solidFill>
              </a:rPr>
              <a:t>elevated blood pressure</a:t>
            </a:r>
            <a:r>
              <a:rPr lang="en-US" dirty="0"/>
              <a:t> and </a:t>
            </a:r>
            <a:r>
              <a:rPr lang="en-US" dirty="0">
                <a:solidFill>
                  <a:srgbClr val="FF0000"/>
                </a:solidFill>
              </a:rPr>
              <a:t>high cholesterol</a:t>
            </a:r>
            <a:r>
              <a:rPr lang="en-US" dirty="0"/>
              <a:t>. He takes occasional walks with his family, but </a:t>
            </a:r>
            <a:r>
              <a:rPr lang="en-US" dirty="0">
                <a:solidFill>
                  <a:srgbClr val="FF0000"/>
                </a:solidFill>
              </a:rPr>
              <a:t>does not participate in any formalized exercise</a:t>
            </a:r>
            <a:r>
              <a:rPr lang="en-US" dirty="0"/>
              <a:t>. He describes a very </a:t>
            </a:r>
            <a:r>
              <a:rPr lang="en-US" dirty="0">
                <a:solidFill>
                  <a:srgbClr val="FF0000"/>
                </a:solidFill>
              </a:rPr>
              <a:t>carbohydrate-heavy diet and claims pasta and desserts</a:t>
            </a:r>
            <a:r>
              <a:rPr lang="en-US" dirty="0"/>
              <a:t> are his two weaknesses. Patient B thinks his maternal </a:t>
            </a:r>
            <a:r>
              <a:rPr lang="en-US" dirty="0">
                <a:solidFill>
                  <a:srgbClr val="FFFF00"/>
                </a:solidFill>
              </a:rPr>
              <a:t>grandmother</a:t>
            </a:r>
            <a:r>
              <a:rPr lang="en-US" dirty="0"/>
              <a:t> and an </a:t>
            </a:r>
            <a:r>
              <a:rPr lang="en-US" dirty="0">
                <a:solidFill>
                  <a:srgbClr val="FFFF00"/>
                </a:solidFill>
              </a:rPr>
              <a:t>uncle</a:t>
            </a:r>
            <a:r>
              <a:rPr lang="en-US" dirty="0"/>
              <a:t> on that side of the family were </a:t>
            </a:r>
            <a:r>
              <a:rPr lang="en-US" dirty="0">
                <a:solidFill>
                  <a:srgbClr val="FFFF00"/>
                </a:solidFill>
              </a:rPr>
              <a:t>both diabetics</a:t>
            </a:r>
            <a:r>
              <a:rPr lang="en-US" dirty="0"/>
              <a:t>. Routine </a:t>
            </a:r>
            <a:r>
              <a:rPr lang="en-US" dirty="0">
                <a:solidFill>
                  <a:srgbClr val="FFFF00"/>
                </a:solidFill>
              </a:rPr>
              <a:t>urinalysis revealed ketones in the urine.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5613573"/>
              </p:ext>
            </p:extLst>
          </p:nvPr>
        </p:nvGraphicFramePr>
        <p:xfrm>
          <a:off x="8903905" y="971869"/>
          <a:ext cx="2627630" cy="2377440"/>
        </p:xfrm>
        <a:graphic>
          <a:graphicData uri="http://schemas.openxmlformats.org/drawingml/2006/table">
            <a:tbl>
              <a:tblPr firstRow="1" firstCol="1" bandRow="1"/>
              <a:tblGrid>
                <a:gridCol w="1105535"/>
                <a:gridCol w="1522095"/>
              </a:tblGrid>
              <a:tr h="0">
                <a:tc>
                  <a:txBody>
                    <a:bodyPr/>
                    <a:lstStyle/>
                    <a:p>
                      <a:pPr marL="0" marR="0" indent="0" algn="ctr">
                        <a:spcBef>
                          <a:spcPts val="0"/>
                        </a:spcBef>
                        <a:spcAft>
                          <a:spcPts val="600"/>
                        </a:spcAft>
                        <a:tabLst>
                          <a:tab pos="228600" algn="l"/>
                          <a:tab pos="457200" algn="l"/>
                        </a:tabLst>
                      </a:pPr>
                      <a:r>
                        <a:rPr lang="en-US" sz="1200" b="1" dirty="0">
                          <a:effectLst/>
                          <a:latin typeface="Arial" panose="020B0604020202020204" pitchFamily="34" charset="0"/>
                          <a:ea typeface="Times New Roman" panose="02020603050405020304" pitchFamily="18" charset="0"/>
                        </a:rPr>
                        <a:t>Time of Blood Collection</a:t>
                      </a:r>
                      <a:r>
                        <a:rPr lang="en-US" sz="1200" dirty="0">
                          <a:effectLst/>
                          <a:latin typeface="Arial" panose="020B0604020202020204" pitchFamily="34" charset="0"/>
                          <a:ea typeface="Times New Roman" panose="02020603050405020304" pitchFamily="18" charset="0"/>
                        </a:rPr>
                        <a:t>        (minutes after drinking glucose solution)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b="1">
                          <a:effectLst/>
                          <a:latin typeface="Arial" panose="020B0604020202020204" pitchFamily="34" charset="0"/>
                          <a:ea typeface="Times New Roman" panose="02020603050405020304" pitchFamily="18" charset="0"/>
                        </a:rPr>
                        <a:t>Glucose Level in the Blood</a:t>
                      </a:r>
                      <a:r>
                        <a:rPr lang="en-US" sz="1200">
                          <a:effectLst/>
                          <a:latin typeface="Arial" panose="020B0604020202020204" pitchFamily="34" charset="0"/>
                          <a:ea typeface="Times New Roman" panose="02020603050405020304" pitchFamily="18" charset="0"/>
                        </a:rPr>
                        <a:t> (milligrams/deciliter)</a:t>
                      </a:r>
                    </a:p>
                    <a:p>
                      <a:pPr marL="0" marR="0" indent="0" algn="ctr">
                        <a:spcBef>
                          <a:spcPts val="0"/>
                        </a:spcBef>
                        <a:spcAft>
                          <a:spcPts val="600"/>
                        </a:spcAft>
                        <a:tabLst>
                          <a:tab pos="228600" algn="l"/>
                          <a:tab pos="457200" algn="l"/>
                        </a:tabLst>
                      </a:pPr>
                      <a:r>
                        <a:rPr lang="en-US" sz="2000" b="1">
                          <a:effectLst/>
                          <a:latin typeface="Arial" panose="020B0604020202020204" pitchFamily="34" charset="0"/>
                          <a:ea typeface="Times New Roman" panose="02020603050405020304" pitchFamily="18" charset="0"/>
                        </a:rPr>
                        <a:t>Patient B</a:t>
                      </a:r>
                      <a:endParaRPr lang="en-US" sz="120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0 (Baseline Level)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150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200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250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250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120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200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86975075"/>
              </p:ext>
            </p:extLst>
          </p:nvPr>
        </p:nvGraphicFramePr>
        <p:xfrm>
          <a:off x="8994058" y="3891381"/>
          <a:ext cx="2627630" cy="2377440"/>
        </p:xfrm>
        <a:graphic>
          <a:graphicData uri="http://schemas.openxmlformats.org/drawingml/2006/table">
            <a:tbl>
              <a:tblPr firstRow="1" firstCol="1" bandRow="1"/>
              <a:tblGrid>
                <a:gridCol w="1105535"/>
                <a:gridCol w="1522095"/>
              </a:tblGrid>
              <a:tr h="0">
                <a:tc>
                  <a:txBody>
                    <a:bodyPr/>
                    <a:lstStyle/>
                    <a:p>
                      <a:pPr marL="0" marR="0" indent="0" algn="ctr">
                        <a:spcBef>
                          <a:spcPts val="0"/>
                        </a:spcBef>
                        <a:spcAft>
                          <a:spcPts val="600"/>
                        </a:spcAft>
                        <a:tabLst>
                          <a:tab pos="228600" algn="l"/>
                          <a:tab pos="457200" algn="l"/>
                        </a:tabLst>
                      </a:pPr>
                      <a:r>
                        <a:rPr lang="en-US" sz="1200" b="1" dirty="0">
                          <a:effectLst/>
                          <a:latin typeface="Arial" panose="020B0604020202020204" pitchFamily="34" charset="0"/>
                          <a:ea typeface="Times New Roman" panose="02020603050405020304" pitchFamily="18" charset="0"/>
                        </a:rPr>
                        <a:t>Time of Blood Collection</a:t>
                      </a:r>
                      <a:r>
                        <a:rPr lang="en-US" sz="1200" dirty="0">
                          <a:effectLst/>
                          <a:latin typeface="Arial" panose="020B0604020202020204" pitchFamily="34" charset="0"/>
                          <a:ea typeface="Times New Roman" panose="02020603050405020304" pitchFamily="18" charset="0"/>
                        </a:rPr>
                        <a:t>        (minutes after drinking glucose solution)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b="1">
                          <a:effectLst/>
                          <a:latin typeface="Arial" panose="020B0604020202020204" pitchFamily="34" charset="0"/>
                          <a:ea typeface="Times New Roman" panose="02020603050405020304" pitchFamily="18" charset="0"/>
                        </a:rPr>
                        <a:t>Insulin Level in the Blood</a:t>
                      </a:r>
                      <a:r>
                        <a:rPr lang="en-US" sz="1200">
                          <a:effectLst/>
                          <a:latin typeface="Arial" panose="020B0604020202020204" pitchFamily="34" charset="0"/>
                          <a:ea typeface="Times New Roman" panose="02020603050405020304" pitchFamily="18" charset="0"/>
                        </a:rPr>
                        <a:t> (picomoles/liter)</a:t>
                      </a:r>
                    </a:p>
                    <a:p>
                      <a:pPr marL="0" marR="0" indent="0" algn="ctr">
                        <a:spcBef>
                          <a:spcPts val="0"/>
                        </a:spcBef>
                        <a:spcAft>
                          <a:spcPts val="600"/>
                        </a:spcAft>
                        <a:tabLst>
                          <a:tab pos="228600" algn="l"/>
                          <a:tab pos="457200" algn="l"/>
                        </a:tabLst>
                      </a:pPr>
                      <a:r>
                        <a:rPr lang="en-US" sz="2000" b="1">
                          <a:effectLst/>
                          <a:latin typeface="Arial" panose="020B0604020202020204" pitchFamily="34" charset="0"/>
                          <a:ea typeface="Times New Roman" panose="02020603050405020304" pitchFamily="18" charset="0"/>
                        </a:rPr>
                        <a:t>Patient B</a:t>
                      </a:r>
                      <a:endParaRPr lang="en-US" sz="120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0 (Baseline Level)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150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250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350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350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120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250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3348507" y="824248"/>
            <a:ext cx="4108361" cy="369332"/>
          </a:xfrm>
          <a:prstGeom prst="rect">
            <a:avLst/>
          </a:prstGeom>
          <a:noFill/>
        </p:spPr>
        <p:txBody>
          <a:bodyPr wrap="square" rtlCol="0">
            <a:spAutoFit/>
          </a:bodyPr>
          <a:lstStyle/>
          <a:p>
            <a:r>
              <a:rPr lang="en-US" dirty="0" smtClean="0"/>
              <a:t>I think Patient B type 2 diabetes </a:t>
            </a:r>
            <a:endParaRPr lang="en-US" dirty="0"/>
          </a:p>
        </p:txBody>
      </p:sp>
    </p:spTree>
    <p:extLst>
      <p:ext uri="{BB962C8B-B14F-4D97-AF65-F5344CB8AC3E}">
        <p14:creationId xmlns:p14="http://schemas.microsoft.com/office/powerpoint/2010/main" val="4053958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B Diagnoses </a:t>
            </a:r>
            <a:endParaRPr lang="en-US" dirty="0"/>
          </a:p>
        </p:txBody>
      </p:sp>
      <p:sp>
        <p:nvSpPr>
          <p:cNvPr id="3" name="Content Placeholder 2"/>
          <p:cNvSpPr>
            <a:spLocks noGrp="1"/>
          </p:cNvSpPr>
          <p:nvPr>
            <p:ph idx="1"/>
          </p:nvPr>
        </p:nvSpPr>
        <p:spPr/>
        <p:txBody>
          <a:bodyPr/>
          <a:lstStyle/>
          <a:p>
            <a:endParaRPr lang="en-US" dirty="0" smtClean="0"/>
          </a:p>
          <a:p>
            <a:r>
              <a:rPr lang="en-US" dirty="0" smtClean="0"/>
              <a:t>Patient B has Type 2 Diabetes. This patient had symptoms of diabetes such as excessive thirst and frequent urination and high blood pressure. He also had fainting spells, which indicates that his blood sugar was to low and could show he has diabetes. His risk factors consist of high cholesterol, a family history of diabetes, and the ketones in his urine, his age (48), and  he is not active along with an unhealthy diet of heavy carbs. His GTT data shows that his insulin level is high which indicates that his body is making insulin showing he is NOT type 1. His blood sugar levels are extremely high (rose by75-100mg/dl after taking the solution), telling me that he is diabetic.</a:t>
            </a:r>
            <a:endParaRPr lang="en-US" dirty="0"/>
          </a:p>
        </p:txBody>
      </p:sp>
    </p:spTree>
    <p:extLst>
      <p:ext uri="{BB962C8B-B14F-4D97-AF65-F5344CB8AC3E}">
        <p14:creationId xmlns:p14="http://schemas.microsoft.com/office/powerpoint/2010/main" val="1504137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Anna Garcia </a:t>
            </a:r>
            <a:endParaRPr lang="en-US" dirty="0"/>
          </a:p>
        </p:txBody>
      </p:sp>
      <p:sp>
        <p:nvSpPr>
          <p:cNvPr id="3" name="Content Placeholder 2"/>
          <p:cNvSpPr>
            <a:spLocks noGrp="1"/>
          </p:cNvSpPr>
          <p:nvPr>
            <p:ph idx="1"/>
          </p:nvPr>
        </p:nvSpPr>
        <p:spPr>
          <a:xfrm>
            <a:off x="677334" y="2160589"/>
            <a:ext cx="4525731" cy="3880773"/>
          </a:xfrm>
        </p:spPr>
        <p:txBody>
          <a:bodyPr>
            <a:normAutofit fontScale="92500" lnSpcReduction="10000"/>
          </a:bodyPr>
          <a:lstStyle/>
          <a:p>
            <a:r>
              <a:rPr lang="en-US" dirty="0"/>
              <a:t>Patient: Anna Garcia</a:t>
            </a:r>
          </a:p>
          <a:p>
            <a:r>
              <a:rPr lang="en-US" dirty="0"/>
              <a:t>Anna Garcia is an active 14 year old girl who exercises on a regular bases. Anna has sickle cells disease. Anna cannot do her normal activities without feeling tired and needing to rest. Anna is experiencing extreme thirst even with drinking. Anna’s mother says that Anna has not decreased her diet but has lost 10 pounds since her last doctor’s visit, even with a decrease in activity. Anna also has glucose in her urine. Anna has a family of history of high cholesterol, heart disease and cardiovascular disease.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02443248"/>
              </p:ext>
            </p:extLst>
          </p:nvPr>
        </p:nvGraphicFramePr>
        <p:xfrm>
          <a:off x="8131173" y="971869"/>
          <a:ext cx="2627630" cy="2377440"/>
        </p:xfrm>
        <a:graphic>
          <a:graphicData uri="http://schemas.openxmlformats.org/drawingml/2006/table">
            <a:tbl>
              <a:tblPr firstRow="1" firstCol="1" bandRow="1"/>
              <a:tblGrid>
                <a:gridCol w="1105535"/>
                <a:gridCol w="1522095"/>
              </a:tblGrid>
              <a:tr h="0">
                <a:tc>
                  <a:txBody>
                    <a:bodyPr/>
                    <a:lstStyle/>
                    <a:p>
                      <a:pPr marL="0" marR="0" indent="0" algn="ctr">
                        <a:spcBef>
                          <a:spcPts val="0"/>
                        </a:spcBef>
                        <a:spcAft>
                          <a:spcPts val="600"/>
                        </a:spcAft>
                        <a:tabLst>
                          <a:tab pos="228600" algn="l"/>
                          <a:tab pos="457200" algn="l"/>
                        </a:tabLst>
                      </a:pPr>
                      <a:r>
                        <a:rPr lang="en-US" sz="1200" b="1" dirty="0">
                          <a:effectLst/>
                          <a:latin typeface="Arial" panose="020B0604020202020204" pitchFamily="34" charset="0"/>
                          <a:ea typeface="Times New Roman" panose="02020603050405020304" pitchFamily="18" charset="0"/>
                        </a:rPr>
                        <a:t>Time of Blood Collection</a:t>
                      </a:r>
                      <a:r>
                        <a:rPr lang="en-US" sz="1200" dirty="0">
                          <a:effectLst/>
                          <a:latin typeface="Arial" panose="020B0604020202020204" pitchFamily="34" charset="0"/>
                          <a:ea typeface="Times New Roman" panose="02020603050405020304" pitchFamily="18" charset="0"/>
                        </a:rPr>
                        <a:t>        (minutes after drinking glucose solution)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b="1">
                          <a:effectLst/>
                          <a:latin typeface="Arial" panose="020B0604020202020204" pitchFamily="34" charset="0"/>
                          <a:ea typeface="Times New Roman" panose="02020603050405020304" pitchFamily="18" charset="0"/>
                        </a:rPr>
                        <a:t>Glucose Level in the Blood</a:t>
                      </a:r>
                      <a:r>
                        <a:rPr lang="en-US" sz="1200">
                          <a:effectLst/>
                          <a:latin typeface="Arial" panose="020B0604020202020204" pitchFamily="34" charset="0"/>
                          <a:ea typeface="Times New Roman" panose="02020603050405020304" pitchFamily="18" charset="0"/>
                        </a:rPr>
                        <a:t> (milligrams/deciliter)</a:t>
                      </a:r>
                    </a:p>
                    <a:p>
                      <a:pPr marL="0" marR="0" indent="0" algn="ctr">
                        <a:spcBef>
                          <a:spcPts val="0"/>
                        </a:spcBef>
                        <a:spcAft>
                          <a:spcPts val="600"/>
                        </a:spcAft>
                        <a:tabLst>
                          <a:tab pos="228600" algn="l"/>
                          <a:tab pos="457200" algn="l"/>
                        </a:tabLst>
                      </a:pPr>
                      <a:r>
                        <a:rPr lang="en-US" sz="2000" b="1">
                          <a:effectLst/>
                          <a:latin typeface="Arial" panose="020B0604020202020204" pitchFamily="34" charset="0"/>
                          <a:ea typeface="Times New Roman" panose="02020603050405020304" pitchFamily="18" charset="0"/>
                        </a:rPr>
                        <a:t>Anna Garcia</a:t>
                      </a:r>
                      <a:endParaRPr lang="en-US" sz="120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0 (Baseline Level)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150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175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250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250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120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200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231052970"/>
              </p:ext>
            </p:extLst>
          </p:nvPr>
        </p:nvGraphicFramePr>
        <p:xfrm>
          <a:off x="8169810" y="3865623"/>
          <a:ext cx="2627630" cy="2377440"/>
        </p:xfrm>
        <a:graphic>
          <a:graphicData uri="http://schemas.openxmlformats.org/drawingml/2006/table">
            <a:tbl>
              <a:tblPr firstRow="1" firstCol="1" bandRow="1"/>
              <a:tblGrid>
                <a:gridCol w="1105535"/>
                <a:gridCol w="1522095"/>
              </a:tblGrid>
              <a:tr h="0">
                <a:tc>
                  <a:txBody>
                    <a:bodyPr/>
                    <a:lstStyle/>
                    <a:p>
                      <a:pPr marL="0" marR="0" indent="0" algn="ctr">
                        <a:spcBef>
                          <a:spcPts val="0"/>
                        </a:spcBef>
                        <a:spcAft>
                          <a:spcPts val="600"/>
                        </a:spcAft>
                        <a:tabLst>
                          <a:tab pos="228600" algn="l"/>
                          <a:tab pos="457200" algn="l"/>
                        </a:tabLst>
                      </a:pPr>
                      <a:r>
                        <a:rPr lang="en-US" sz="1200" b="1" dirty="0">
                          <a:effectLst/>
                          <a:latin typeface="Arial" panose="020B0604020202020204" pitchFamily="34" charset="0"/>
                          <a:ea typeface="Times New Roman" panose="02020603050405020304" pitchFamily="18" charset="0"/>
                        </a:rPr>
                        <a:t>Time of Blood Collection</a:t>
                      </a:r>
                      <a:r>
                        <a:rPr lang="en-US" sz="1200" dirty="0">
                          <a:effectLst/>
                          <a:latin typeface="Arial" panose="020B0604020202020204" pitchFamily="34" charset="0"/>
                          <a:ea typeface="Times New Roman" panose="02020603050405020304" pitchFamily="18" charset="0"/>
                        </a:rPr>
                        <a:t>        (minutes after drinking glucose solution)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b="1" dirty="0">
                          <a:effectLst/>
                          <a:latin typeface="Arial" panose="020B0604020202020204" pitchFamily="34" charset="0"/>
                          <a:ea typeface="Times New Roman" panose="02020603050405020304" pitchFamily="18" charset="0"/>
                        </a:rPr>
                        <a:t>Insulin Level in the Blood</a:t>
                      </a:r>
                      <a:r>
                        <a:rPr lang="en-US" sz="1200" dirty="0">
                          <a:effectLst/>
                          <a:latin typeface="Arial" panose="020B0604020202020204" pitchFamily="34" charset="0"/>
                          <a:ea typeface="Times New Roman" panose="02020603050405020304" pitchFamily="18" charset="0"/>
                        </a:rPr>
                        <a:t> (</a:t>
                      </a:r>
                      <a:r>
                        <a:rPr lang="en-US" sz="1200" dirty="0" err="1">
                          <a:effectLst/>
                          <a:latin typeface="Arial" panose="020B0604020202020204" pitchFamily="34" charset="0"/>
                          <a:ea typeface="Times New Roman" panose="02020603050405020304" pitchFamily="18" charset="0"/>
                        </a:rPr>
                        <a:t>picomoles</a:t>
                      </a:r>
                      <a:r>
                        <a:rPr lang="en-US" sz="1200" dirty="0">
                          <a:effectLst/>
                          <a:latin typeface="Arial" panose="020B0604020202020204" pitchFamily="34" charset="0"/>
                          <a:ea typeface="Times New Roman" panose="02020603050405020304" pitchFamily="18" charset="0"/>
                        </a:rPr>
                        <a:t>/liter)</a:t>
                      </a:r>
                    </a:p>
                    <a:p>
                      <a:pPr marL="0" marR="0" indent="0" algn="ctr">
                        <a:spcBef>
                          <a:spcPts val="0"/>
                        </a:spcBef>
                        <a:spcAft>
                          <a:spcPts val="600"/>
                        </a:spcAft>
                        <a:tabLst>
                          <a:tab pos="228600" algn="l"/>
                          <a:tab pos="457200" algn="l"/>
                        </a:tabLst>
                      </a:pPr>
                      <a:r>
                        <a:rPr lang="en-US" sz="2000" b="1" dirty="0">
                          <a:effectLst/>
                          <a:latin typeface="Arial" panose="020B0604020202020204" pitchFamily="34" charset="0"/>
                          <a:ea typeface="Times New Roman" panose="02020603050405020304" pitchFamily="18" charset="0"/>
                        </a:rPr>
                        <a:t>Anna Garcia</a:t>
                      </a:r>
                      <a:endParaRPr lang="en-US" sz="1200"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0 (Baseline Level)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150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150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150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150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a:spcBef>
                          <a:spcPts val="0"/>
                        </a:spcBef>
                        <a:spcAft>
                          <a:spcPts val="600"/>
                        </a:spcAft>
                        <a:tabLst>
                          <a:tab pos="228600" algn="l"/>
                          <a:tab pos="457200" algn="l"/>
                        </a:tabLst>
                      </a:pPr>
                      <a:r>
                        <a:rPr lang="en-US" sz="1200">
                          <a:effectLst/>
                          <a:latin typeface="Arial" panose="020B0604020202020204" pitchFamily="34" charset="0"/>
                          <a:ea typeface="Times New Roman" panose="02020603050405020304" pitchFamily="18" charset="0"/>
                        </a:rPr>
                        <a:t>120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tabLst>
                          <a:tab pos="228600" algn="l"/>
                          <a:tab pos="457200" algn="l"/>
                        </a:tabLst>
                      </a:pPr>
                      <a:r>
                        <a:rPr lang="en-US" sz="1200" dirty="0">
                          <a:effectLst/>
                          <a:latin typeface="Arial" panose="020B0604020202020204" pitchFamily="34" charset="0"/>
                          <a:ea typeface="Times New Roman" panose="02020603050405020304" pitchFamily="18" charset="0"/>
                        </a:rPr>
                        <a:t>150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3889420" y="837127"/>
            <a:ext cx="3232597" cy="646331"/>
          </a:xfrm>
          <a:prstGeom prst="rect">
            <a:avLst/>
          </a:prstGeom>
          <a:noFill/>
        </p:spPr>
        <p:txBody>
          <a:bodyPr wrap="square" rtlCol="0">
            <a:spAutoFit/>
          </a:bodyPr>
          <a:lstStyle/>
          <a:p>
            <a:r>
              <a:rPr lang="en-US" dirty="0" smtClean="0"/>
              <a:t>I think Anna Garcia has type 1</a:t>
            </a:r>
            <a:endParaRPr lang="en-US" dirty="0"/>
          </a:p>
        </p:txBody>
      </p:sp>
    </p:spTree>
    <p:extLst>
      <p:ext uri="{BB962C8B-B14F-4D97-AF65-F5344CB8AC3E}">
        <p14:creationId xmlns:p14="http://schemas.microsoft.com/office/powerpoint/2010/main" val="3438342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Anna Garcia Diagnosis</a:t>
            </a:r>
            <a:endParaRPr lang="en-US" dirty="0"/>
          </a:p>
        </p:txBody>
      </p:sp>
      <p:sp>
        <p:nvSpPr>
          <p:cNvPr id="3" name="Content Placeholder 2"/>
          <p:cNvSpPr>
            <a:spLocks noGrp="1"/>
          </p:cNvSpPr>
          <p:nvPr>
            <p:ph idx="1"/>
          </p:nvPr>
        </p:nvSpPr>
        <p:spPr/>
        <p:txBody>
          <a:bodyPr/>
          <a:lstStyle/>
          <a:p>
            <a:r>
              <a:rPr lang="en-US" dirty="0" smtClean="0"/>
              <a:t>Anna Garcia has Type 1 diabetes. Her symptoms consist of fatigue while trying to be active, extreme thirst (even with lots of drinking), (her diet not changing) her weight loss has become a concern. Her risk factors are she has sickle cell disease, a family history of high cholesterol, heart disease, and cardiovascular diseases, and the glucose in her urine. The GTT test shows her insulin results not changing and her glucose levels increase, increase and increase and they never decrease, Indicating that her insulin is not working. In this case if </a:t>
            </a:r>
            <a:r>
              <a:rPr lang="en-US" smtClean="0"/>
              <a:t>her pancreas </a:t>
            </a:r>
            <a:r>
              <a:rPr lang="en-US" dirty="0" smtClean="0"/>
              <a:t>can not produce insulin then she has type 2 diabetes.</a:t>
            </a:r>
            <a:endParaRPr lang="en-US" dirty="0"/>
          </a:p>
        </p:txBody>
      </p:sp>
    </p:spTree>
    <p:extLst>
      <p:ext uri="{BB962C8B-B14F-4D97-AF65-F5344CB8AC3E}">
        <p14:creationId xmlns:p14="http://schemas.microsoft.com/office/powerpoint/2010/main" val="1506665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618</TotalTime>
  <Words>973</Words>
  <Application>Microsoft Office PowerPoint</Application>
  <PresentationFormat>Widescreen</PresentationFormat>
  <Paragraphs>110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Times New Roman</vt:lpstr>
      <vt:lpstr>Trebuchet MS</vt:lpstr>
      <vt:lpstr>Wingdings 3</vt:lpstr>
      <vt:lpstr>Facet</vt:lpstr>
      <vt:lpstr>Glucose Testing (GTT)</vt:lpstr>
      <vt:lpstr>Testing     Glucose Tolerance Test  (GTT)</vt:lpstr>
      <vt:lpstr>Patient A</vt:lpstr>
      <vt:lpstr>Patient A Diagnosis </vt:lpstr>
      <vt:lpstr>Patient B</vt:lpstr>
      <vt:lpstr>Patient B Diagnoses </vt:lpstr>
      <vt:lpstr>Anna Garcia </vt:lpstr>
      <vt:lpstr>Anna Garcia Diagnosis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Glucose</dc:title>
  <dc:creator>Kinzie Martin</dc:creator>
  <cp:lastModifiedBy>Kinzie Martin</cp:lastModifiedBy>
  <cp:revision>16</cp:revision>
  <dcterms:created xsi:type="dcterms:W3CDTF">2013-09-27T13:49:49Z</dcterms:created>
  <dcterms:modified xsi:type="dcterms:W3CDTF">2013-10-02T17:53:18Z</dcterms:modified>
</cp:coreProperties>
</file>