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1"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11/3/2013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11/3/2013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11/3/2013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11/3/2013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Biochemistry </a:t>
            </a:r>
            <a:endParaRPr lang="en-US" dirty="0"/>
          </a:p>
        </p:txBody>
      </p:sp>
      <p:sp>
        <p:nvSpPr>
          <p:cNvPr id="3" name="Subtitle 2"/>
          <p:cNvSpPr>
            <a:spLocks noGrp="1"/>
          </p:cNvSpPr>
          <p:nvPr>
            <p:ph type="subTitle" idx="1"/>
          </p:nvPr>
        </p:nvSpPr>
        <p:spPr/>
        <p:txBody>
          <a:bodyPr/>
          <a:lstStyle/>
          <a:p>
            <a:r>
              <a:rPr lang="en-US" dirty="0" smtClean="0"/>
              <a:t>Monomers, Polymers, ATP, and Macromolecules.</a:t>
            </a:r>
            <a:endParaRPr lang="en-US" dirty="0"/>
          </a:p>
        </p:txBody>
      </p:sp>
    </p:spTree>
    <p:extLst>
      <p:ext uri="{BB962C8B-B14F-4D97-AF65-F5344CB8AC3E}">
        <p14:creationId xmlns:p14="http://schemas.microsoft.com/office/powerpoint/2010/main" val="306615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Monomers Vs. Polymers</a:t>
            </a:r>
            <a:endParaRPr lang="en-US" dirty="0"/>
          </a:p>
        </p:txBody>
      </p:sp>
      <p:sp>
        <p:nvSpPr>
          <p:cNvPr id="3" name="Content Placeholder 2"/>
          <p:cNvSpPr>
            <a:spLocks noGrp="1"/>
          </p:cNvSpPr>
          <p:nvPr>
            <p:ph idx="1"/>
          </p:nvPr>
        </p:nvSpPr>
        <p:spPr/>
        <p:txBody>
          <a:bodyPr/>
          <a:lstStyle/>
          <a:p>
            <a:r>
              <a:rPr lang="en-US" dirty="0" smtClean="0"/>
              <a:t>Monomer- one part</a:t>
            </a:r>
          </a:p>
          <a:p>
            <a:r>
              <a:rPr lang="en-US" dirty="0" smtClean="0"/>
              <a:t>Polymer- many parts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5914" y="2112135"/>
            <a:ext cx="4602480" cy="288486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343007" y="3576574"/>
            <a:ext cx="4262907" cy="2585323"/>
          </a:xfrm>
          <a:prstGeom prst="rect">
            <a:avLst/>
          </a:prstGeom>
          <a:noFill/>
        </p:spPr>
        <p:txBody>
          <a:bodyPr wrap="square" rtlCol="0">
            <a:spAutoFit/>
          </a:bodyPr>
          <a:lstStyle/>
          <a:p>
            <a:r>
              <a:rPr lang="en-US" dirty="0" smtClean="0"/>
              <a:t>Monomers and polymers are like dehydration synthesis and hydrolysis because they both are adding and taking away water molecules. Monomers </a:t>
            </a:r>
            <a:r>
              <a:rPr lang="en-US" dirty="0"/>
              <a:t>become </a:t>
            </a:r>
            <a:r>
              <a:rPr lang="en-US" dirty="0" smtClean="0"/>
              <a:t>polymers by binding water molecules. Polymers </a:t>
            </a:r>
            <a:r>
              <a:rPr lang="en-US" dirty="0"/>
              <a:t>become </a:t>
            </a:r>
            <a:r>
              <a:rPr lang="en-US" dirty="0" smtClean="0"/>
              <a:t>monomers by taking away water molecules. Most foods we consume are polymers. </a:t>
            </a:r>
            <a:endParaRPr lang="en-US" dirty="0"/>
          </a:p>
        </p:txBody>
      </p:sp>
    </p:spTree>
    <p:extLst>
      <p:ext uri="{BB962C8B-B14F-4D97-AF65-F5344CB8AC3E}">
        <p14:creationId xmlns:p14="http://schemas.microsoft.com/office/powerpoint/2010/main" val="629397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ATP &amp; Macromolecules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29343" y="1017431"/>
            <a:ext cx="5438916" cy="2601041"/>
          </a:xfrm>
        </p:spPr>
      </p:pic>
      <p:sp>
        <p:nvSpPr>
          <p:cNvPr id="5" name="TextBox 4"/>
          <p:cNvSpPr txBox="1"/>
          <p:nvPr/>
        </p:nvSpPr>
        <p:spPr>
          <a:xfrm>
            <a:off x="680321" y="2485623"/>
            <a:ext cx="5166687" cy="2585323"/>
          </a:xfrm>
          <a:prstGeom prst="rect">
            <a:avLst/>
          </a:prstGeom>
          <a:noFill/>
        </p:spPr>
        <p:txBody>
          <a:bodyPr wrap="square" rtlCol="0">
            <a:spAutoFit/>
          </a:bodyPr>
          <a:lstStyle/>
          <a:p>
            <a:r>
              <a:rPr lang="en-US" dirty="0" smtClean="0"/>
              <a:t>Energy relates to food because we get our energy from our food intake. We release energy when bonds break from the hydrogen bonds. The energy is stored in the chemical bonds when the bonds are broken energy is released. When the polymers are broken it makes a monomer. This is a hydrolysis because it </a:t>
            </a:r>
            <a:r>
              <a:rPr lang="en-US" dirty="0" smtClean="0"/>
              <a:t>is breaking up water. Energy is stored in the </a:t>
            </a:r>
            <a:r>
              <a:rPr lang="en-US" smtClean="0"/>
              <a:t>ATP bonds.</a:t>
            </a:r>
            <a:endParaRPr lang="en-US" dirty="0"/>
          </a:p>
        </p:txBody>
      </p:sp>
    </p:spTree>
    <p:extLst>
      <p:ext uri="{BB962C8B-B14F-4D97-AF65-F5344CB8AC3E}">
        <p14:creationId xmlns:p14="http://schemas.microsoft.com/office/powerpoint/2010/main" val="383191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4 Structure and Functions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618072"/>
              </p:ext>
            </p:extLst>
          </p:nvPr>
        </p:nvGraphicFramePr>
        <p:xfrm>
          <a:off x="347731" y="1957590"/>
          <a:ext cx="11372044" cy="4900410"/>
        </p:xfrm>
        <a:graphic>
          <a:graphicData uri="http://schemas.openxmlformats.org/drawingml/2006/table">
            <a:tbl>
              <a:tblPr firstRow="1" firstCol="1" bandRow="1"/>
              <a:tblGrid>
                <a:gridCol w="2176274"/>
                <a:gridCol w="1585587"/>
                <a:gridCol w="2059594"/>
                <a:gridCol w="1907494"/>
                <a:gridCol w="1536622"/>
                <a:gridCol w="2106473"/>
              </a:tblGrid>
              <a:tr h="544490">
                <a:tc>
                  <a:txBody>
                    <a:bodyPr/>
                    <a:lstStyle/>
                    <a:p>
                      <a:pPr marL="0" marR="0" indent="0" algn="ctr">
                        <a:spcBef>
                          <a:spcPts val="0"/>
                        </a:spcBef>
                        <a:spcAft>
                          <a:spcPts val="600"/>
                        </a:spcAft>
                        <a:tabLst>
                          <a:tab pos="228600" algn="l"/>
                          <a:tab pos="457200" algn="l"/>
                        </a:tabLst>
                      </a:pPr>
                      <a:r>
                        <a:rPr lang="en-US" sz="1000" b="1">
                          <a:effectLst/>
                          <a:latin typeface="Arial" panose="020B0604020202020204" pitchFamily="34" charset="0"/>
                          <a:ea typeface="Times New Roman" panose="02020603050405020304" pitchFamily="18" charset="0"/>
                        </a:rPr>
                        <a:t>Name of Macromolecule:</a:t>
                      </a:r>
                      <a:endParaRPr lang="en-US" sz="100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a:spcBef>
                          <a:spcPts val="0"/>
                        </a:spcBef>
                        <a:spcAft>
                          <a:spcPts val="600"/>
                        </a:spcAft>
                        <a:tabLst>
                          <a:tab pos="228600" algn="l"/>
                          <a:tab pos="457200" algn="l"/>
                        </a:tabLst>
                      </a:pPr>
                      <a:r>
                        <a:rPr lang="en-US" sz="1000" b="1">
                          <a:effectLst/>
                          <a:latin typeface="Arial" panose="020B0604020202020204" pitchFamily="34" charset="0"/>
                          <a:ea typeface="Times New Roman" panose="02020603050405020304" pitchFamily="18" charset="0"/>
                        </a:rPr>
                        <a:t>Composed of:</a:t>
                      </a:r>
                      <a:endParaRPr lang="en-US" sz="100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a:spcBef>
                          <a:spcPts val="0"/>
                        </a:spcBef>
                        <a:spcAft>
                          <a:spcPts val="600"/>
                        </a:spcAft>
                        <a:tabLst>
                          <a:tab pos="228600" algn="l"/>
                          <a:tab pos="457200" algn="l"/>
                        </a:tabLst>
                      </a:pPr>
                      <a:r>
                        <a:rPr lang="en-US" sz="1000" b="1">
                          <a:effectLst/>
                          <a:latin typeface="Arial" panose="020B0604020202020204" pitchFamily="34" charset="0"/>
                          <a:ea typeface="Times New Roman" panose="02020603050405020304" pitchFamily="18" charset="0"/>
                        </a:rPr>
                        <a:t>Building Block(s):</a:t>
                      </a:r>
                      <a:endParaRPr lang="en-US" sz="100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a:spcBef>
                          <a:spcPts val="0"/>
                        </a:spcBef>
                        <a:spcAft>
                          <a:spcPts val="600"/>
                        </a:spcAft>
                        <a:tabLst>
                          <a:tab pos="228600" algn="l"/>
                          <a:tab pos="457200" algn="l"/>
                        </a:tabLst>
                      </a:pPr>
                      <a:r>
                        <a:rPr lang="en-US" sz="1000" b="1">
                          <a:effectLst/>
                          <a:latin typeface="Arial" panose="020B0604020202020204" pitchFamily="34" charset="0"/>
                          <a:ea typeface="Times New Roman" panose="02020603050405020304" pitchFamily="18" charset="0"/>
                        </a:rPr>
                        <a:t>Function:</a:t>
                      </a:r>
                      <a:endParaRPr lang="en-US" sz="100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a:spcBef>
                          <a:spcPts val="0"/>
                        </a:spcBef>
                        <a:spcAft>
                          <a:spcPts val="600"/>
                        </a:spcAft>
                        <a:tabLst>
                          <a:tab pos="228600" algn="l"/>
                          <a:tab pos="457200" algn="l"/>
                        </a:tabLst>
                      </a:pPr>
                      <a:r>
                        <a:rPr lang="en-US" sz="1000" b="1">
                          <a:effectLst/>
                          <a:latin typeface="Arial" panose="020B0604020202020204" pitchFamily="34" charset="0"/>
                          <a:ea typeface="Times New Roman" panose="02020603050405020304" pitchFamily="18" charset="0"/>
                        </a:rPr>
                        <a:t>Examples:</a:t>
                      </a:r>
                      <a:endParaRPr lang="en-US" sz="100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a:spcBef>
                          <a:spcPts val="0"/>
                        </a:spcBef>
                        <a:spcAft>
                          <a:spcPts val="600"/>
                        </a:spcAft>
                        <a:tabLst>
                          <a:tab pos="228600" algn="l"/>
                          <a:tab pos="457200" algn="l"/>
                        </a:tabLst>
                      </a:pPr>
                      <a:r>
                        <a:rPr lang="en-US" sz="1000" b="1">
                          <a:effectLst/>
                          <a:latin typeface="Arial" panose="020B0604020202020204" pitchFamily="34" charset="0"/>
                          <a:ea typeface="Times New Roman" panose="02020603050405020304" pitchFamily="18" charset="0"/>
                        </a:rPr>
                        <a:t>Food Examples from Anna’s Diet </a:t>
                      </a:r>
                      <a:endParaRPr lang="en-US" sz="100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25987">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Carbohydrates</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Carbon, hydrogen, and oxygen</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monosaccharide</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Primary source of energy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Bread, cereal, pasta</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Fruits, sweetner</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980">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Proteins</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Amine group carboxyl group and variable group</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Amino acids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Build maintains repairs tissues in body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Fish, beef, meats and dairy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Salmon</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1973">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Lipids</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Hydrogen, carbon atoms with few oxygen atoms</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Fatty acid</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Stores energy, responsible for communication and bone structure and essential for structure of membrane</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Fats, oils, vitamins such as A,E,D, and K</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Peperoni pizza, ice cream</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980">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Nucleic Acids</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 </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Carbon, hydrogen, oxygen, nitrogen, phosphorus atoms</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nucleotides</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Stores and carries genetic information</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tabLst>
                          <a:tab pos="228600" algn="l"/>
                          <a:tab pos="457200" algn="l"/>
                        </a:tabLst>
                      </a:pPr>
                      <a:r>
                        <a:rPr lang="en-US" sz="1000">
                          <a:effectLst/>
                          <a:latin typeface="Arial" panose="020B0604020202020204" pitchFamily="34" charset="0"/>
                          <a:ea typeface="Times New Roman" panose="02020603050405020304" pitchFamily="18" charset="0"/>
                        </a:rPr>
                        <a:t>DNA and RNA</a:t>
                      </a: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3800" b="1" dirty="0">
                          <a:effectLst/>
                          <a:latin typeface="Arial" panose="020B0604020202020204" pitchFamily="34" charset="0"/>
                          <a:ea typeface="Times New Roman" panose="02020603050405020304" pitchFamily="18" charset="0"/>
                        </a:rPr>
                        <a:t>X</a:t>
                      </a:r>
                      <a:endParaRPr lang="en-US" sz="1000" dirty="0">
                        <a:effectLst/>
                        <a:latin typeface="Arial" panose="020B0604020202020204" pitchFamily="34" charset="0"/>
                        <a:ea typeface="Times New Roman" panose="02020603050405020304" pitchFamily="18" charset="0"/>
                      </a:endParaRPr>
                    </a:p>
                  </a:txBody>
                  <a:tcPr marL="54345" marR="543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324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86417" y="572405"/>
            <a:ext cx="4114800" cy="2800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0" y="2239933"/>
            <a:ext cx="10762445" cy="4247317"/>
          </a:xfrm>
          <a:prstGeom prst="rect">
            <a:avLst/>
          </a:prstGeom>
          <a:noFill/>
        </p:spPr>
        <p:txBody>
          <a:bodyPr wrap="square" rtlCol="0">
            <a:spAutoFit/>
          </a:bodyPr>
          <a:lstStyle/>
          <a:p>
            <a:r>
              <a:rPr lang="en-US" dirty="0" smtClean="0"/>
              <a:t>Starting from the top left the first one is a one sugar. </a:t>
            </a:r>
          </a:p>
          <a:p>
            <a:r>
              <a:rPr lang="en-US" dirty="0" smtClean="0"/>
              <a:t>The next one on the top right corner that is a double sugar, and</a:t>
            </a:r>
          </a:p>
          <a:p>
            <a:r>
              <a:rPr lang="en-US" dirty="0" smtClean="0"/>
              <a:t> the bottom molecule is a multiple.</a:t>
            </a:r>
          </a:p>
          <a:p>
            <a:endParaRPr lang="en-US" dirty="0"/>
          </a:p>
          <a:p>
            <a:r>
              <a:rPr lang="en-US" dirty="0" smtClean="0"/>
              <a:t>Monosaccharide means one sugar.									</a:t>
            </a:r>
          </a:p>
          <a:p>
            <a:r>
              <a:rPr lang="en-US" dirty="0" smtClean="0"/>
              <a:t>Examples: Glucose , Fructose, </a:t>
            </a:r>
            <a:r>
              <a:rPr lang="en-US" dirty="0" err="1" smtClean="0"/>
              <a:t>Galactose</a:t>
            </a:r>
            <a:endParaRPr lang="en-US" dirty="0" smtClean="0"/>
          </a:p>
          <a:p>
            <a:r>
              <a:rPr lang="en-US" dirty="0" smtClean="0"/>
              <a:t>Cannot be broken down further in digestive tract.</a:t>
            </a:r>
          </a:p>
          <a:p>
            <a:endParaRPr lang="en-US" dirty="0"/>
          </a:p>
          <a:p>
            <a:r>
              <a:rPr lang="en-US" dirty="0" smtClean="0"/>
              <a:t>Disaccharide means two sugars</a:t>
            </a:r>
          </a:p>
          <a:p>
            <a:r>
              <a:rPr lang="en-US" dirty="0" smtClean="0"/>
              <a:t>Examples: Sucrose, Lactose </a:t>
            </a:r>
          </a:p>
          <a:p>
            <a:r>
              <a:rPr lang="en-US" dirty="0" smtClean="0"/>
              <a:t>Breaks into </a:t>
            </a:r>
            <a:r>
              <a:rPr lang="en-US" dirty="0" err="1" smtClean="0"/>
              <a:t>monosaccharides</a:t>
            </a:r>
            <a:endParaRPr lang="en-US" dirty="0" smtClean="0"/>
          </a:p>
          <a:p>
            <a:endParaRPr lang="en-US" dirty="0"/>
          </a:p>
          <a:p>
            <a:r>
              <a:rPr lang="en-US" dirty="0" smtClean="0"/>
              <a:t>Polysaccharides means many sugars</a:t>
            </a:r>
          </a:p>
          <a:p>
            <a:r>
              <a:rPr lang="en-US" dirty="0" smtClean="0"/>
              <a:t>Examples: Starch, Glycogen, and Fiber</a:t>
            </a:r>
          </a:p>
          <a:p>
            <a:r>
              <a:rPr lang="en-US" dirty="0" smtClean="0"/>
              <a:t>Breaks into </a:t>
            </a:r>
            <a:r>
              <a:rPr lang="en-US" dirty="0" err="1" smtClean="0"/>
              <a:t>monosaccharides</a:t>
            </a:r>
            <a:endParaRPr lang="en-US" dirty="0" smtClean="0"/>
          </a:p>
        </p:txBody>
      </p:sp>
    </p:spTree>
    <p:extLst>
      <p:ext uri="{BB962C8B-B14F-4D97-AF65-F5344CB8AC3E}">
        <p14:creationId xmlns:p14="http://schemas.microsoft.com/office/powerpoint/2010/main" val="11064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Lipids (fats)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18612" y="663076"/>
            <a:ext cx="2861749" cy="2874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206062" y="2434107"/>
            <a:ext cx="2292439" cy="3139321"/>
          </a:xfrm>
          <a:prstGeom prst="rect">
            <a:avLst/>
          </a:prstGeom>
          <a:noFill/>
        </p:spPr>
        <p:txBody>
          <a:bodyPr wrap="square" rtlCol="0">
            <a:spAutoFit/>
          </a:bodyPr>
          <a:lstStyle/>
          <a:p>
            <a:r>
              <a:rPr lang="en-US" dirty="0" smtClean="0"/>
              <a:t>Simple molecule </a:t>
            </a:r>
          </a:p>
          <a:p>
            <a:endParaRPr lang="en-US" dirty="0"/>
          </a:p>
          <a:p>
            <a:r>
              <a:rPr lang="en-US" dirty="0" smtClean="0"/>
              <a:t>Saturated are fully covered with hydrogen. NO double bonds in carbon chain </a:t>
            </a:r>
          </a:p>
          <a:p>
            <a:endParaRPr lang="en-US" dirty="0"/>
          </a:p>
          <a:p>
            <a:r>
              <a:rPr lang="en-US" dirty="0" smtClean="0"/>
              <a:t>IF solid at room temp means BAD!</a:t>
            </a:r>
          </a:p>
          <a:p>
            <a:r>
              <a:rPr lang="en-US" dirty="0" smtClean="0"/>
              <a:t>Mostly from animals</a:t>
            </a:r>
            <a:endParaRPr lang="en-US" dirty="0"/>
          </a:p>
        </p:txBody>
      </p:sp>
      <p:sp>
        <p:nvSpPr>
          <p:cNvPr id="6" name="TextBox 5"/>
          <p:cNvSpPr txBox="1"/>
          <p:nvPr/>
        </p:nvSpPr>
        <p:spPr>
          <a:xfrm>
            <a:off x="8989454" y="2240924"/>
            <a:ext cx="2859109" cy="2308324"/>
          </a:xfrm>
          <a:prstGeom prst="rect">
            <a:avLst/>
          </a:prstGeom>
          <a:noFill/>
        </p:spPr>
        <p:txBody>
          <a:bodyPr wrap="square" rtlCol="0">
            <a:spAutoFit/>
          </a:bodyPr>
          <a:lstStyle/>
          <a:p>
            <a:r>
              <a:rPr lang="en-US" dirty="0" smtClean="0"/>
              <a:t>Unsaturated have room for more hydrogen and have at least one double bond and is a liquid at room temp means HEALTHY</a:t>
            </a:r>
          </a:p>
          <a:p>
            <a:r>
              <a:rPr lang="en-US" dirty="0" smtClean="0"/>
              <a:t>Mostly found in vegetables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5166" y="2925292"/>
            <a:ext cx="3499208" cy="3454400"/>
          </a:xfrm>
          <a:prstGeom prst="rect">
            <a:avLst/>
          </a:prstGeom>
        </p:spPr>
      </p:pic>
    </p:spTree>
    <p:extLst>
      <p:ext uri="{BB962C8B-B14F-4D97-AF65-F5344CB8AC3E}">
        <p14:creationId xmlns:p14="http://schemas.microsoft.com/office/powerpoint/2010/main" val="15647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3263" y="2066343"/>
            <a:ext cx="4498578" cy="3598863"/>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09093" y="2369713"/>
            <a:ext cx="5422006" cy="646331"/>
          </a:xfrm>
          <a:prstGeom prst="rect">
            <a:avLst/>
          </a:prstGeom>
          <a:noFill/>
        </p:spPr>
        <p:txBody>
          <a:bodyPr wrap="square" rtlCol="0">
            <a:spAutoFit/>
          </a:bodyPr>
          <a:lstStyle/>
          <a:p>
            <a:r>
              <a:rPr lang="en-US" dirty="0" smtClean="0"/>
              <a:t>Very complex molecules and are made of amino acids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7021" y="3245476"/>
            <a:ext cx="2989374" cy="2680013"/>
          </a:xfrm>
          <a:prstGeom prst="rect">
            <a:avLst/>
          </a:prstGeom>
        </p:spPr>
      </p:pic>
    </p:spTree>
    <p:extLst>
      <p:ext uri="{BB962C8B-B14F-4D97-AF65-F5344CB8AC3E}">
        <p14:creationId xmlns:p14="http://schemas.microsoft.com/office/powerpoint/2010/main" val="61759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Nucleic  Acids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26200" y="289589"/>
            <a:ext cx="5765800" cy="4146997"/>
          </a:xfrm>
        </p:spPr>
      </p:pic>
      <p:sp>
        <p:nvSpPr>
          <p:cNvPr id="5" name="TextBox 4"/>
          <p:cNvSpPr txBox="1"/>
          <p:nvPr/>
        </p:nvSpPr>
        <p:spPr>
          <a:xfrm>
            <a:off x="373487" y="2446986"/>
            <a:ext cx="4893972" cy="923330"/>
          </a:xfrm>
          <a:prstGeom prst="rect">
            <a:avLst/>
          </a:prstGeom>
          <a:noFill/>
        </p:spPr>
        <p:txBody>
          <a:bodyPr wrap="square" rtlCol="0">
            <a:spAutoFit/>
          </a:bodyPr>
          <a:lstStyle/>
          <a:p>
            <a:r>
              <a:rPr lang="en-US" dirty="0" smtClean="0"/>
              <a:t>The molecule of heredity</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It is RNA and DNA</a:t>
            </a:r>
            <a:endParaRPr lang="en-US" dirty="0"/>
          </a:p>
        </p:txBody>
      </p:sp>
    </p:spTree>
    <p:extLst>
      <p:ext uri="{BB962C8B-B14F-4D97-AF65-F5344CB8AC3E}">
        <p14:creationId xmlns:p14="http://schemas.microsoft.com/office/powerpoint/2010/main" val="237454947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TC104033917[[fn=Berlin]]</Template>
  <TotalTime>16334</TotalTime>
  <Words>392</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vt:lpstr>
      <vt:lpstr>Berlin</vt:lpstr>
      <vt:lpstr>Biochemistry </vt:lpstr>
      <vt:lpstr>Monomers Vs. Polymers</vt:lpstr>
      <vt:lpstr>ATP &amp; Macromolecules</vt:lpstr>
      <vt:lpstr>Summary of the 4 Structure and Functions</vt:lpstr>
      <vt:lpstr>Carbohydrates </vt:lpstr>
      <vt:lpstr>Lipids (fats)</vt:lpstr>
      <vt:lpstr>Proteins</vt:lpstr>
      <vt:lpstr>Nucleic  Acids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Biochemistry</dc:title>
  <dc:creator>Kinzie Martin</dc:creator>
  <cp:lastModifiedBy>Kinzie Martin</cp:lastModifiedBy>
  <cp:revision>13</cp:revision>
  <dcterms:created xsi:type="dcterms:W3CDTF">2013-10-18T14:27:50Z</dcterms:created>
  <dcterms:modified xsi:type="dcterms:W3CDTF">2013-11-04T14:45:35Z</dcterms:modified>
</cp:coreProperties>
</file>